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1.png" ContentType="image/png"/>
  <Override PartName="/ppt/media/image9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22.jpeg" ContentType="image/jpeg"/>
  <Override PartName="/ppt/media/image13.png" ContentType="image/png"/>
  <Override PartName="/ppt/media/image8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5.png" ContentType="image/png"/>
  <Override PartName="/ppt/media/image6.jpeg" ContentType="image/jpeg"/>
  <Override PartName="/ppt/media/image10.png" ContentType="image/png"/>
  <Override PartName="/ppt/media/image3.jpeg" ContentType="image/jpeg"/>
  <Override PartName="/ppt/media/image15.png" ContentType="image/png"/>
  <Override PartName="/ppt/media/image4.jpeg" ContentType="image/jpeg"/>
  <Override PartName="/ppt/media/image2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3"/>
          <a:stretch/>
        </p:blipFill>
        <p:spPr>
          <a:xfrm>
            <a:off x="8523360" y="6195960"/>
            <a:ext cx="576000" cy="5806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000" spc="-1" strike="noStrike">
                <a:solidFill>
                  <a:srgbClr val="1c1c1c"/>
                </a:solidFill>
                <a:latin typeface="Twinkl"/>
              </a:rPr>
              <a:t>Click to edit the title text format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1c1c1c"/>
                </a:solidFill>
                <a:latin typeface="Twinkl"/>
              </a:rPr>
              <a:t>Click to edit the outline text format</a:t>
            </a: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Second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Third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Fourth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Fifth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Sixth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Seventh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4"/>
          <p:cNvSpPr/>
          <p:nvPr/>
        </p:nvSpPr>
        <p:spPr>
          <a:xfrm>
            <a:off x="457200" y="438120"/>
            <a:ext cx="8219880" cy="5957640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cap="rnd"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1350" spc="-1" strike="noStrike">
                <a:solidFill>
                  <a:srgbClr val="ffffff"/>
                </a:solidFill>
                <a:latin typeface="Twinkl"/>
              </a:rPr>
              <a:t> 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478800"/>
            <a:ext cx="8219880" cy="99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1c1c1c"/>
                </a:solidFill>
                <a:latin typeface="Twinkl"/>
              </a:rPr>
              <a:t>Click to edit Master title style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1c1c1c"/>
                </a:solidFill>
                <a:latin typeface="Twinkl"/>
              </a:rPr>
              <a:t>Click to edit the outline text format</a:t>
            </a: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Second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Third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Fourth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Fifth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Sixth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Seventh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"/>
          <p:cNvPicPr/>
          <p:nvPr/>
        </p:nvPicPr>
        <p:blipFill>
          <a:blip r:embed="rId3"/>
          <a:stretch/>
        </p:blipFill>
        <p:spPr>
          <a:xfrm>
            <a:off x="8523360" y="6195960"/>
            <a:ext cx="576000" cy="58068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000" spc="-1" strike="noStrike">
                <a:solidFill>
                  <a:srgbClr val="1c1c1c"/>
                </a:solidFill>
                <a:latin typeface="Twinkl"/>
              </a:rPr>
              <a:t>Click to edit the title text format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1c1c1c"/>
                </a:solidFill>
                <a:latin typeface="Twinkl"/>
              </a:rPr>
              <a:t>Click to edit the outline text format</a:t>
            </a:r>
            <a:endParaRPr b="1" lang="en-US" sz="1800" spc="-1" strike="noStrike">
              <a:solidFill>
                <a:srgbClr val="1c1c1c"/>
              </a:solidFill>
              <a:latin typeface="Twink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Second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Third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400" spc="-1" strike="noStrike">
                <a:solidFill>
                  <a:srgbClr val="1c1c1c"/>
                </a:solidFill>
                <a:latin typeface="Twinkl"/>
              </a:rPr>
              <a:t>Fourth Outline Level</a:t>
            </a:r>
            <a:endParaRPr b="1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Fifth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Sixth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1c1c1c"/>
                </a:solidFill>
                <a:latin typeface="Twinkl"/>
              </a:rPr>
              <a:t>Seventh Outline Level</a:t>
            </a:r>
            <a:endParaRPr b="1" lang="en-US" sz="2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Εικόνα 1" descr=""/>
          <p:cNvPicPr/>
          <p:nvPr/>
        </p:nvPicPr>
        <p:blipFill>
          <a:blip r:embed="rId1"/>
          <a:stretch/>
        </p:blipFill>
        <p:spPr>
          <a:xfrm>
            <a:off x="7538760" y="5016960"/>
            <a:ext cx="1604880" cy="1840680"/>
          </a:xfrm>
          <a:prstGeom prst="rect">
            <a:avLst/>
          </a:prstGeom>
          <a:ln w="0">
            <a:noFill/>
          </a:ln>
        </p:spPr>
      </p:pic>
      <p:sp>
        <p:nvSpPr>
          <p:cNvPr id="118" name="TextBox 3"/>
          <p:cNvSpPr/>
          <p:nvPr/>
        </p:nvSpPr>
        <p:spPr>
          <a:xfrm>
            <a:off x="129600" y="5511240"/>
            <a:ext cx="5628240" cy="11869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winkl"/>
              </a:rPr>
              <a:t>Erasmus+ 2020-2022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winkl"/>
              </a:rPr>
              <a:t>“</a:t>
            </a:r>
            <a:r>
              <a:rPr b="0" lang="en-US" sz="1800" spc="-1" strike="noStrike">
                <a:solidFill>
                  <a:srgbClr val="ffffff"/>
                </a:solidFill>
                <a:latin typeface="Twinkl"/>
              </a:rPr>
              <a:t>Young Scientists Discover the World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Twinkl"/>
              </a:rPr>
              <a:t>Lakkoma Primary School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75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77" name="Rectangle 6"/>
          <p:cNvSpPr/>
          <p:nvPr/>
        </p:nvSpPr>
        <p:spPr>
          <a:xfrm>
            <a:off x="4567320" y="14907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ontent Placeholder 6"/>
          <p:cNvSpPr/>
          <p:nvPr/>
        </p:nvSpPr>
        <p:spPr>
          <a:xfrm>
            <a:off x="755640" y="1503360"/>
            <a:ext cx="3816000" cy="4597200"/>
          </a:xfrm>
          <a:prstGeom prst="roundRect">
            <a:avLst>
              <a:gd name="adj" fmla="val 0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Περίπου το 99,9% του DNA κάθε ανθρώπου στον πλανήτη είναι ακριβώς το ίδιο.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Είναι αυτό το 0,1%  που μας κάνει όλους μοναδικούς.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79" name="Picture 4" descr=""/>
          <p:cNvPicPr/>
          <p:nvPr/>
        </p:nvPicPr>
        <p:blipFill>
          <a:blip r:embed="rId1"/>
          <a:stretch/>
        </p:blipFill>
        <p:spPr>
          <a:xfrm>
            <a:off x="5321160" y="1641600"/>
            <a:ext cx="2396880" cy="421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81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83" name="Rectangle 6"/>
          <p:cNvSpPr/>
          <p:nvPr/>
        </p:nvSpPr>
        <p:spPr>
          <a:xfrm>
            <a:off x="755640" y="14889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ontent Placeholder 6"/>
          <p:cNvSpPr/>
          <p:nvPr/>
        </p:nvSpPr>
        <p:spPr>
          <a:xfrm>
            <a:off x="4572000" y="1562040"/>
            <a:ext cx="3816000" cy="4597200"/>
          </a:xfrm>
          <a:prstGeom prst="roundRect">
            <a:avLst>
              <a:gd name="adj" fmla="val 0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Στο παρελθόν, οι άνθρωποι πίστευαν ότι τα φυσικά και ψυχικά χαρακτηριστικά μεταβιβάζονταν γενετικά μέσω του αίματός μας.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Ωστόσο, τα ερυθρά αιμοσφαίρια δεν έχουν DNA!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1120680" y="1822320"/>
            <a:ext cx="3085920" cy="407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87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89" name="Content Placeholder 6"/>
          <p:cNvSpPr/>
          <p:nvPr/>
        </p:nvSpPr>
        <p:spPr>
          <a:xfrm>
            <a:off x="755640" y="1378080"/>
            <a:ext cx="7632360" cy="7488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504000" bIns="504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Η δομή της διπλής έλικας του DNA ανακαλύφθηκε από τους Δρ Τζέιμς Γουάτσον και Φράνσις Κρικ το 1953.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Rectangle 7"/>
          <p:cNvSpPr/>
          <p:nvPr/>
        </p:nvSpPr>
        <p:spPr>
          <a:xfrm>
            <a:off x="755640" y="2505240"/>
            <a:ext cx="7632360" cy="3598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1" name="Picture 1" descr=""/>
          <p:cNvPicPr/>
          <p:nvPr/>
        </p:nvPicPr>
        <p:blipFill>
          <a:blip r:embed="rId1"/>
          <a:stretch/>
        </p:blipFill>
        <p:spPr>
          <a:xfrm>
            <a:off x="755640" y="2619360"/>
            <a:ext cx="4712760" cy="348408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3" descr=""/>
          <p:cNvPicPr/>
          <p:nvPr/>
        </p:nvPicPr>
        <p:blipFill>
          <a:blip r:embed="rId2"/>
          <a:stretch/>
        </p:blipFill>
        <p:spPr>
          <a:xfrm>
            <a:off x="5163120" y="2628360"/>
            <a:ext cx="3211920" cy="3428640"/>
          </a:xfrm>
          <a:prstGeom prst="rect">
            <a:avLst/>
          </a:prstGeom>
          <a:ln w="0">
            <a:noFill/>
          </a:ln>
        </p:spPr>
      </p:pic>
      <p:sp>
        <p:nvSpPr>
          <p:cNvPr id="193" name="TextBox 4"/>
          <p:cNvSpPr/>
          <p:nvPr/>
        </p:nvSpPr>
        <p:spPr>
          <a:xfrm>
            <a:off x="1226880" y="6103800"/>
            <a:ext cx="3069720" cy="363960"/>
          </a:xfrm>
          <a:prstGeom prst="rect">
            <a:avLst/>
          </a:prstGeom>
          <a:solidFill>
            <a:srgbClr val="1c79b7"/>
          </a:solidFill>
          <a:ln w="2857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Twinkl"/>
              </a:rPr>
              <a:t>Dr. James Watson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TextBox 5"/>
          <p:cNvSpPr/>
          <p:nvPr/>
        </p:nvSpPr>
        <p:spPr>
          <a:xfrm>
            <a:off x="5087880" y="6066720"/>
            <a:ext cx="3069720" cy="363960"/>
          </a:xfrm>
          <a:prstGeom prst="rect">
            <a:avLst/>
          </a:prstGeom>
          <a:solidFill>
            <a:srgbClr val="1c79b7"/>
          </a:solidFill>
          <a:ln w="2857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Twinkl"/>
              </a:rPr>
              <a:t>Francis Crick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96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8" name="Content Placeholder 6"/>
          <p:cNvSpPr/>
          <p:nvPr/>
        </p:nvSpPr>
        <p:spPr>
          <a:xfrm>
            <a:off x="755640" y="1378080"/>
            <a:ext cx="7632360" cy="7488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504000" bIns="504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Το DNA απομονώθηκε και αναγνωρίστηκε για πρώτη φορά από τον Ελβετό βιολόγο Friedrich Miescher το 1869.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Rectangle 7"/>
          <p:cNvSpPr/>
          <p:nvPr/>
        </p:nvSpPr>
        <p:spPr>
          <a:xfrm>
            <a:off x="755640" y="2505240"/>
            <a:ext cx="7632360" cy="3598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"/>
          <p:cNvPicPr/>
          <p:nvPr/>
        </p:nvPicPr>
        <p:blipFill>
          <a:blip r:embed="rId1"/>
          <a:stretch/>
        </p:blipFill>
        <p:spPr>
          <a:xfrm>
            <a:off x="2581200" y="3035160"/>
            <a:ext cx="3981240" cy="258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Εικόνα 1" descr=""/>
          <p:cNvPicPr/>
          <p:nvPr/>
        </p:nvPicPr>
        <p:blipFill>
          <a:blip r:embed="rId1"/>
          <a:stretch/>
        </p:blipFill>
        <p:spPr>
          <a:xfrm>
            <a:off x="7951680" y="5490360"/>
            <a:ext cx="1191960" cy="1367280"/>
          </a:xfrm>
          <a:prstGeom prst="rect">
            <a:avLst/>
          </a:prstGeom>
          <a:ln w="0">
            <a:noFill/>
          </a:ln>
        </p:spPr>
      </p:pic>
      <p:sp>
        <p:nvSpPr>
          <p:cNvPr id="202" name="TextBox 2"/>
          <p:cNvSpPr/>
          <p:nvPr/>
        </p:nvSpPr>
        <p:spPr>
          <a:xfrm>
            <a:off x="3608280" y="1883520"/>
            <a:ext cx="3682080" cy="2284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Twinkl"/>
              </a:rPr>
              <a:t>Erasmus+ 2020-2022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Twinkl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winkl"/>
              </a:rPr>
              <a:t>Young scientists discover the world”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Twinkl"/>
              </a:rPr>
              <a:t>Lakkoma Primary School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9"/>
          <p:cNvSpPr/>
          <p:nvPr/>
        </p:nvSpPr>
        <p:spPr>
          <a:xfrm>
            <a:off x="755640" y="14907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21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23" name="TextBox 21"/>
          <p:cNvSpPr/>
          <p:nvPr/>
        </p:nvSpPr>
        <p:spPr>
          <a:xfrm>
            <a:off x="2789280" y="624528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1c1c1c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24" name="Content Placeholder 6"/>
          <p:cNvSpPr/>
          <p:nvPr/>
        </p:nvSpPr>
        <p:spPr>
          <a:xfrm>
            <a:off x="4567320" y="1504800"/>
            <a:ext cx="3816000" cy="459864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Το DNA (συντομογραφία του δεσοξυριβονουκλεϊκού οξέος) είναι το πιο σημαντικό μόριο στα ζωντανά κύτταρα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5" name="Picture 7" descr=""/>
          <p:cNvPicPr/>
          <p:nvPr/>
        </p:nvPicPr>
        <p:blipFill>
          <a:blip r:embed="rId1"/>
          <a:stretch/>
        </p:blipFill>
        <p:spPr>
          <a:xfrm>
            <a:off x="1862280" y="1504800"/>
            <a:ext cx="1425240" cy="45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27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29" name="Content Placeholder 6"/>
          <p:cNvSpPr/>
          <p:nvPr/>
        </p:nvSpPr>
        <p:spPr>
          <a:xfrm>
            <a:off x="731520" y="1254240"/>
            <a:ext cx="7632360" cy="6606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504000" bIns="504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Το DNA οργανώνεται σε δομές μέσα στο κύτταρο που ονομάζονται χρωμοσώματα 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Rectangle 6"/>
          <p:cNvSpPr/>
          <p:nvPr/>
        </p:nvSpPr>
        <p:spPr>
          <a:xfrm>
            <a:off x="755640" y="2127240"/>
            <a:ext cx="7632360" cy="3965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Picture 1" descr=""/>
          <p:cNvPicPr/>
          <p:nvPr/>
        </p:nvPicPr>
        <p:blipFill>
          <a:blip r:embed="rId1"/>
          <a:stretch/>
        </p:blipFill>
        <p:spPr>
          <a:xfrm>
            <a:off x="7245360" y="2647800"/>
            <a:ext cx="756720" cy="24318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2762280" y="2587680"/>
            <a:ext cx="3979440" cy="28141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3"/>
          <a:srcRect l="22925" t="0" r="25708" b="0"/>
          <a:stretch/>
        </p:blipFill>
        <p:spPr>
          <a:xfrm>
            <a:off x="977760" y="2938320"/>
            <a:ext cx="1534680" cy="2112480"/>
          </a:xfrm>
          <a:prstGeom prst="rect">
            <a:avLst/>
          </a:prstGeom>
          <a:ln w="0">
            <a:noFill/>
          </a:ln>
        </p:spPr>
      </p:pic>
      <p:sp>
        <p:nvSpPr>
          <p:cNvPr id="134" name="Content Placeholder 6"/>
          <p:cNvSpPr/>
          <p:nvPr/>
        </p:nvSpPr>
        <p:spPr>
          <a:xfrm>
            <a:off x="1048320" y="5164920"/>
            <a:ext cx="1504440" cy="47448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475200" bIns="4752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Κύτταρο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5" name="Content Placeholder 6"/>
          <p:cNvSpPr/>
          <p:nvPr/>
        </p:nvSpPr>
        <p:spPr>
          <a:xfrm>
            <a:off x="3101400" y="5146560"/>
            <a:ext cx="1506600" cy="47448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475200" bIns="4752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Πυρήνας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6" name="Content Placeholder 6"/>
          <p:cNvSpPr/>
          <p:nvPr/>
        </p:nvSpPr>
        <p:spPr>
          <a:xfrm>
            <a:off x="4954680" y="5146560"/>
            <a:ext cx="1891800" cy="47448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475200" bIns="4752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Χρωμόσωμα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Content Placeholder 6"/>
          <p:cNvSpPr/>
          <p:nvPr/>
        </p:nvSpPr>
        <p:spPr>
          <a:xfrm>
            <a:off x="7093080" y="5159520"/>
            <a:ext cx="1015560" cy="47448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475200" bIns="4752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DNA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39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41" name="Rectangle 6"/>
          <p:cNvSpPr/>
          <p:nvPr/>
        </p:nvSpPr>
        <p:spPr>
          <a:xfrm>
            <a:off x="4567320" y="14907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ontent Placeholder 6"/>
          <p:cNvSpPr/>
          <p:nvPr/>
        </p:nvSpPr>
        <p:spPr>
          <a:xfrm>
            <a:off x="755640" y="1503360"/>
            <a:ext cx="3816000" cy="45972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Το DNA είναι μεγάλα μόρια.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Έχουμε περίπου 9 εκατομμύρια χιλιόμετρα DNA στο σώμα μας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3" name="Picture 1" descr=""/>
          <p:cNvPicPr/>
          <p:nvPr/>
        </p:nvPicPr>
        <p:blipFill>
          <a:blip r:embed="rId1"/>
          <a:srcRect l="12488" t="0" r="28631" b="0"/>
          <a:stretch/>
        </p:blipFill>
        <p:spPr>
          <a:xfrm>
            <a:off x="4567320" y="1539720"/>
            <a:ext cx="3811320" cy="450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45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47" name="Content Placeholder 6"/>
          <p:cNvSpPr/>
          <p:nvPr/>
        </p:nvSpPr>
        <p:spPr>
          <a:xfrm>
            <a:off x="755640" y="1490760"/>
            <a:ext cx="7632360" cy="7488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504000" bIns="504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Εάν ξετυλίγαμε όλα τα μόρια DNA στο σώμα μας και τα τοποθετούσαμε από άκρη σε άκρη, θα έφταναν μέχρι τον Ήλιο και πίσω αρκετές φορές.</a:t>
            </a:r>
            <a:r>
              <a:rPr b="1" lang="en-GB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8" name="Rectangle 9"/>
          <p:cNvSpPr/>
          <p:nvPr/>
        </p:nvSpPr>
        <p:spPr>
          <a:xfrm>
            <a:off x="755640" y="2340000"/>
            <a:ext cx="7632360" cy="3752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3" descr=""/>
          <p:cNvPicPr/>
          <p:nvPr/>
        </p:nvPicPr>
        <p:blipFill>
          <a:blip r:embed="rId1"/>
          <a:srcRect l="0" t="0" r="6101" b="0"/>
          <a:stretch/>
        </p:blipFill>
        <p:spPr>
          <a:xfrm>
            <a:off x="1628640" y="1951200"/>
            <a:ext cx="6759360" cy="509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51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53" name="Content Placeholder 6"/>
          <p:cNvSpPr/>
          <p:nvPr/>
        </p:nvSpPr>
        <p:spPr>
          <a:xfrm>
            <a:off x="755640" y="1490760"/>
            <a:ext cx="7632360" cy="7488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504000" bIns="504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Αν γράφαμε τους κωδικούς για όλες τις χημικές ουσίες στο DNA μας, θα γεμίζαμε περίπου 200 τηλεφωνικούς καταλόγους (περίπου 3 δισεκατομμύρια γράμματα!)</a:t>
            </a:r>
            <a:r>
              <a:rPr b="1" lang="en-GB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1c1c1c"/>
                </a:solidFill>
                <a:latin typeface="Twinkl"/>
                <a:ea typeface="Sassoon Infant Rg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Rectangle 9"/>
          <p:cNvSpPr/>
          <p:nvPr/>
        </p:nvSpPr>
        <p:spPr>
          <a:xfrm>
            <a:off x="755640" y="2340000"/>
            <a:ext cx="7632360" cy="3752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5" name="Picture 5" descr=""/>
          <p:cNvPicPr/>
          <p:nvPr/>
        </p:nvPicPr>
        <p:blipFill>
          <a:blip r:embed="rId1"/>
          <a:srcRect l="11018" t="0" r="0" b="0"/>
          <a:stretch/>
        </p:blipFill>
        <p:spPr>
          <a:xfrm>
            <a:off x="755640" y="1792440"/>
            <a:ext cx="6102000" cy="484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9"/>
          <p:cNvSpPr/>
          <p:nvPr/>
        </p:nvSpPr>
        <p:spPr>
          <a:xfrm>
            <a:off x="755640" y="14907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58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60" name="Content Placeholder 6"/>
          <p:cNvSpPr/>
          <p:nvPr/>
        </p:nvSpPr>
        <p:spPr>
          <a:xfrm>
            <a:off x="4567320" y="1504800"/>
            <a:ext cx="3816000" cy="459864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Το DNA μπορεί να αποθηκεύσει 10 gigabyte πληροφοριών ανά cm.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Είναι το πιο αποτελεσματικό σύστημα αποθήκευσης που είναι γνωστό στον άνθρωπο.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1" name="Picture 7" descr=""/>
          <p:cNvPicPr/>
          <p:nvPr/>
        </p:nvPicPr>
        <p:blipFill>
          <a:blip r:embed="rId1"/>
          <a:srcRect l="0" t="6885" r="0" b="6707"/>
          <a:stretch/>
        </p:blipFill>
        <p:spPr>
          <a:xfrm>
            <a:off x="1830240" y="1490760"/>
            <a:ext cx="1661760" cy="461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63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65" name="Rectangle 6"/>
          <p:cNvSpPr/>
          <p:nvPr/>
        </p:nvSpPr>
        <p:spPr>
          <a:xfrm>
            <a:off x="4567320" y="14907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ontent Placeholder 6"/>
          <p:cNvSpPr/>
          <p:nvPr/>
        </p:nvSpPr>
        <p:spPr>
          <a:xfrm>
            <a:off x="755640" y="1503360"/>
            <a:ext cx="3816000" cy="4597200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Περίπου το 99,1% των γονιδίων μας είναι κοινά με τον χιμπατζή, που είναι ο πλησιέστερος συγγενής μας στη γη.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7" name="Picture 5" descr=""/>
          <p:cNvPicPr/>
          <p:nvPr/>
        </p:nvPicPr>
        <p:blipFill>
          <a:blip r:embed="rId1"/>
          <a:stretch/>
        </p:blipFill>
        <p:spPr>
          <a:xfrm>
            <a:off x="5100480" y="1503360"/>
            <a:ext cx="3282480" cy="459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9"/>
          <p:cNvSpPr/>
          <p:nvPr/>
        </p:nvSpPr>
        <p:spPr>
          <a:xfrm>
            <a:off x="755640" y="1490760"/>
            <a:ext cx="3816000" cy="46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extBox 21"/>
          <p:cNvSpPr/>
          <p:nvPr/>
        </p:nvSpPr>
        <p:spPr>
          <a:xfrm>
            <a:off x="878040" y="5996160"/>
            <a:ext cx="3493800" cy="1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70" name="TextBox 21"/>
          <p:cNvSpPr/>
          <p:nvPr/>
        </p:nvSpPr>
        <p:spPr>
          <a:xfrm>
            <a:off x="4737240" y="5996160"/>
            <a:ext cx="3565080" cy="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500" spc="-1" strike="noStrike">
                <a:solidFill>
                  <a:srgbClr val="ffffff"/>
                </a:solidFill>
                <a:latin typeface="Arial"/>
                <a:ea typeface="Tuffy"/>
              </a:rPr>
              <a:t>Photo courtesy of (@flickr.com) - granted under creative commons licence – attribution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773280"/>
            <a:ext cx="8219880" cy="71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252000" rIns="252000" tIns="252000" bIns="252000" anchor="ctr" anchorCtr="1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4000" spc="-1" strike="noStrike">
                <a:solidFill>
                  <a:srgbClr val="1c1c1c"/>
                </a:solidFill>
                <a:latin typeface="Twinkl"/>
              </a:rPr>
              <a:t>DNA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72" name="Content Placeholder 6"/>
          <p:cNvSpPr/>
          <p:nvPr/>
        </p:nvSpPr>
        <p:spPr>
          <a:xfrm>
            <a:off x="4567320" y="1504800"/>
            <a:ext cx="3816000" cy="4598640"/>
          </a:xfrm>
          <a:prstGeom prst="roundRect">
            <a:avLst>
              <a:gd name="adj" fmla="val 0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252000" tIns="252000" bIns="252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l-GR" sz="1800" spc="-1" strike="noStrike">
                <a:solidFill>
                  <a:srgbClr val="1c1c1c"/>
                </a:solidFill>
                <a:latin typeface="Times New Roman"/>
                <a:ea typeface="Sassoon Infant Rg"/>
              </a:rPr>
              <a:t>Περίπου το 50% του ανθρώπινου DNA είναι το ίδιο με το DNA που βρίσκεται στις μπανάνες!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73" name="Picture 1" descr=""/>
          <p:cNvPicPr/>
          <p:nvPr/>
        </p:nvPicPr>
        <p:blipFill>
          <a:blip r:embed="rId1"/>
          <a:stretch/>
        </p:blipFill>
        <p:spPr>
          <a:xfrm>
            <a:off x="763560" y="1822320"/>
            <a:ext cx="3803400" cy="380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Application>LibreOffice/7.3.5.2$Linux_X86_64 LibreOffice_project/30$Build-2</Application>
  <AppVersion>15.0000</AppVersion>
  <Words>648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2017-02-08T11:13:02Z</dcterms:created>
  <dc:creator>Twinkl</dc:creator>
  <dc:description/>
  <dc:language>en-US</dc:language>
  <cp:lastModifiedBy>user</cp:lastModifiedBy>
  <dcterms:modified xsi:type="dcterms:W3CDTF">2022-12-01T06:48:39Z</dcterms:modified>
  <cp:revision>16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r8>14</vt:r8>
  </property>
</Properties>
</file>